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93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0051"/>
    <a:srgbClr val="003058"/>
    <a:srgbClr val="00101E"/>
    <a:srgbClr val="9FD4FF"/>
    <a:srgbClr val="362635"/>
    <a:srgbClr val="C9B3C7"/>
    <a:srgbClr val="533B51"/>
    <a:srgbClr val="3A461A"/>
    <a:srgbClr val="BACF7F"/>
    <a:srgbClr val="677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7486" autoAdjust="0"/>
  </p:normalViewPr>
  <p:slideViewPr>
    <p:cSldViewPr>
      <p:cViewPr varScale="1">
        <p:scale>
          <a:sx n="111" d="100"/>
          <a:sy n="111" d="100"/>
        </p:scale>
        <p:origin x="162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FY22 Revenue YTD 32%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FY22 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D05-49EF-BB69-02BE6DF5DA2F}"/>
              </c:ext>
            </c:extLst>
          </c:dPt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"$"#,##0_);[Red]\("$"#,##0\)</c:formatCode>
                <c:ptCount val="1"/>
                <c:pt idx="0">
                  <c:v>5852465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05-49EF-BB69-02BE6DF5DA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YTD Thru Aug 31st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"$"#,##0_);[Red]\("$"#,##0\)</c:formatCode>
                <c:ptCount val="1"/>
                <c:pt idx="0">
                  <c:v>2063067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05-49EF-BB69-02BE6DF5DA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3061248"/>
        <c:axId val="1423059584"/>
      </c:barChart>
      <c:catAx>
        <c:axId val="142306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059584"/>
        <c:crosses val="autoZero"/>
        <c:auto val="1"/>
        <c:lblAlgn val="ctr"/>
        <c:lblOffset val="100"/>
        <c:noMultiLvlLbl val="0"/>
      </c:catAx>
      <c:valAx>
        <c:axId val="1423059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06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6326132310384279E-2"/>
          <c:y val="0.81141076115485578"/>
          <c:w val="0.84734739888283195"/>
          <c:h val="0.157339238845144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FY22 Grant Tracking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FY22 Budget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Through Aug 2021</c:v>
                </c:pt>
              </c:strCache>
            </c:strRef>
          </c:cat>
          <c:val>
            <c:numRef>
              <c:f>Sheet1!$B$2</c:f>
              <c:numCache>
                <c:formatCode>"$"#,##0_);[Red]\("$"#,##0\)</c:formatCode>
                <c:ptCount val="1"/>
                <c:pt idx="0">
                  <c:v>2240873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7-4B9B-B5C3-05D5599660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Grants Awarded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Through Aug 2021</c:v>
                </c:pt>
              </c:strCache>
            </c:strRef>
          </c:cat>
          <c:val>
            <c:numRef>
              <c:f>Sheet1!$C$2</c:f>
              <c:numCache>
                <c:formatCode>"$"#,##0_);[Red]\("$"#,##0\)</c:formatCode>
                <c:ptCount val="1"/>
                <c:pt idx="0">
                  <c:v>945190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7-4B9B-B5C3-05D5599660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3061248"/>
        <c:axId val="1423059584"/>
      </c:barChart>
      <c:catAx>
        <c:axId val="142306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059584"/>
        <c:crosses val="autoZero"/>
        <c:auto val="1"/>
        <c:lblAlgn val="ctr"/>
        <c:lblOffset val="100"/>
        <c:noMultiLvlLbl val="0"/>
      </c:catAx>
      <c:valAx>
        <c:axId val="1423059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06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 smtClean="0"/>
              <a:t>Direct Mail FY22 vs FY21 Projected vs</a:t>
            </a:r>
            <a:r>
              <a:rPr lang="en-US" sz="1200" baseline="0" dirty="0" smtClean="0"/>
              <a:t> Actual Responses through 8.31</a:t>
            </a:r>
            <a:endParaRPr lang="en-US" sz="1200" dirty="0"/>
          </a:p>
        </c:rich>
      </c:tx>
      <c:layout>
        <c:manualLayout>
          <c:xMode val="edge"/>
          <c:yMode val="edge"/>
          <c:x val="0.197625"/>
          <c:y val="9.374999999999999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357775590551174E-2"/>
          <c:y val="0.14092199803149608"/>
          <c:w val="0.92822555774278215"/>
          <c:h val="0.62739474528605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Projected Responses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B05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C657-4FF1-A252-E9C093062828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657-4FF1-A252-E9C093062828}"/>
              </c:ext>
            </c:extLst>
          </c:dPt>
          <c:cat>
            <c:strRef>
              <c:f>Sheet1!$A$2:$A$4</c:f>
              <c:strCache>
                <c:ptCount val="2"/>
                <c:pt idx="0">
                  <c:v>July-Aug FY22</c:v>
                </c:pt>
                <c:pt idx="1">
                  <c:v>July-Aug FY21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983</c:v>
                </c:pt>
                <c:pt idx="1">
                  <c:v>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2A-499F-B2A4-F1A841DD62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 Responses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2"/>
                <c:pt idx="0">
                  <c:v>July-Aug FY22</c:v>
                </c:pt>
                <c:pt idx="1">
                  <c:v>July-Aug FY21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1196</c:v>
                </c:pt>
                <c:pt idx="1">
                  <c:v>1325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2A-499F-B2A4-F1A841DD62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8571376"/>
        <c:axId val="1298573456"/>
      </c:barChart>
      <c:catAx>
        <c:axId val="129857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573456"/>
        <c:crosses val="autoZero"/>
        <c:auto val="1"/>
        <c:lblAlgn val="ctr"/>
        <c:lblOffset val="100"/>
        <c:noMultiLvlLbl val="0"/>
      </c:catAx>
      <c:valAx>
        <c:axId val="129857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57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 smtClean="0"/>
              <a:t>Direct Mail FY22 vs FY21 Projected vs</a:t>
            </a:r>
            <a:r>
              <a:rPr lang="en-US" sz="1200" baseline="0" dirty="0" smtClean="0"/>
              <a:t> Actual Revenue through 8.31</a:t>
            </a:r>
            <a:endParaRPr lang="en-US" sz="1200" dirty="0"/>
          </a:p>
        </c:rich>
      </c:tx>
      <c:layout>
        <c:manualLayout>
          <c:xMode val="edge"/>
          <c:yMode val="edge"/>
          <c:x val="0.197625"/>
          <c:y val="9.374999999999999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357775590551174E-2"/>
          <c:y val="0.14092199803149608"/>
          <c:w val="0.92822555774278215"/>
          <c:h val="0.62739474528605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Projected Revenue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2"/>
                <c:pt idx="0">
                  <c:v>July-Aug FY22</c:v>
                </c:pt>
                <c:pt idx="1">
                  <c:v>July-Aug FY21</c:v>
                </c:pt>
              </c:strCache>
            </c:strRef>
          </c:cat>
          <c:val>
            <c:numRef>
              <c:f>Sheet1!$B$2:$B$4</c:f>
              <c:numCache>
                <c:formatCode>"$"#,##0_);[Red]\("$"#,##0\)</c:formatCode>
                <c:ptCount val="3"/>
                <c:pt idx="0">
                  <c:v>70702</c:v>
                </c:pt>
                <c:pt idx="1">
                  <c:v>58434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2E-4516-B297-06F41AFA47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 Revenue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2"/>
                <c:pt idx="0">
                  <c:v>July-Aug FY22</c:v>
                </c:pt>
                <c:pt idx="1">
                  <c:v>July-Aug FY21</c:v>
                </c:pt>
              </c:strCache>
            </c:strRef>
          </c:cat>
          <c:val>
            <c:numRef>
              <c:f>Sheet1!$C$2:$C$4</c:f>
              <c:numCache>
                <c:formatCode>"$"#,##0_);[Red]\("$"#,##0\)</c:formatCode>
                <c:ptCount val="3"/>
                <c:pt idx="0">
                  <c:v>107438</c:v>
                </c:pt>
                <c:pt idx="1">
                  <c:v>141644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2E-4516-B297-06F41AFA47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8571376"/>
        <c:axId val="1298573456"/>
      </c:barChart>
      <c:catAx>
        <c:axId val="129857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573456"/>
        <c:crosses val="autoZero"/>
        <c:auto val="1"/>
        <c:lblAlgn val="ctr"/>
        <c:lblOffset val="100"/>
        <c:noMultiLvlLbl val="0"/>
      </c:catAx>
      <c:valAx>
        <c:axId val="129857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57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466F6-D605-4180-B850-034638DB67A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A6245-246D-45B9-BA66-2BE9234FC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3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7A82E1-205D-46F8-ACEB-CB41D14BB3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CFF673-7068-40D4-8274-04127F6FB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3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BC24-6308-4ED8-B3F4-43369D7960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19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8300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DECDA2D-D2A6-4855-B938-5D56E5C6A31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6AEDE68-B15F-49C5-AC06-EA8F85CB06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6F0E-A4F0-410D-8C30-216B9B0A12B8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423909" y="609600"/>
            <a:ext cx="7196091" cy="609600"/>
          </a:xfrm>
          <a:prstGeom prst="round2DiagRect">
            <a:avLst/>
          </a:prstGeom>
          <a:solidFill>
            <a:srgbClr val="00457C"/>
          </a:solidFill>
          <a:ln>
            <a:solidFill>
              <a:srgbClr val="0045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endParaRPr lang="en-US" sz="2800" b="1" cap="all" dirty="0">
              <a:ln w="9000" cmpd="sng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46474"/>
            <a:ext cx="3124200" cy="535851"/>
          </a:xfrm>
          <a:prstGeom prst="rect">
            <a:avLst/>
          </a:prstGeom>
        </p:spPr>
      </p:pic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779585054"/>
              </p:ext>
            </p:extLst>
          </p:nvPr>
        </p:nvGraphicFramePr>
        <p:xfrm>
          <a:off x="432536" y="1371601"/>
          <a:ext cx="362802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110470443"/>
              </p:ext>
            </p:extLst>
          </p:nvPr>
        </p:nvGraphicFramePr>
        <p:xfrm>
          <a:off x="4343401" y="1371602"/>
          <a:ext cx="362802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213844414"/>
              </p:ext>
            </p:extLst>
          </p:nvPr>
        </p:nvGraphicFramePr>
        <p:xfrm>
          <a:off x="386918" y="4038600"/>
          <a:ext cx="3657600" cy="2620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474460584"/>
              </p:ext>
            </p:extLst>
          </p:nvPr>
        </p:nvGraphicFramePr>
        <p:xfrm>
          <a:off x="4343401" y="4038599"/>
          <a:ext cx="3628020" cy="2620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29075241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1">
      <a:dk1>
        <a:srgbClr val="262D35"/>
      </a:dk1>
      <a:lt1>
        <a:srgbClr val="FFFFFF"/>
      </a:lt1>
      <a:dk2>
        <a:srgbClr val="FFFFFF"/>
      </a:dk2>
      <a:lt2>
        <a:srgbClr val="F3F2DC"/>
      </a:lt2>
      <a:accent1>
        <a:srgbClr val="86A13C"/>
      </a:accent1>
      <a:accent2>
        <a:srgbClr val="00457C"/>
      </a:accent2>
      <a:accent3>
        <a:srgbClr val="264C72"/>
      </a:accent3>
      <a:accent4>
        <a:srgbClr val="FF6600"/>
      </a:accent4>
      <a:accent5>
        <a:srgbClr val="293039"/>
      </a:accent5>
      <a:accent6>
        <a:srgbClr val="93B7DB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12737</TotalTime>
  <Words>32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Clarity</vt:lpstr>
      <vt:lpstr>PowerPoint Presentation</vt:lpstr>
    </vt:vector>
  </TitlesOfParts>
  <Company>Feeding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Aramelle Wheeler</dc:creator>
  <cp:lastModifiedBy>Lori D'Amico</cp:lastModifiedBy>
  <cp:revision>199</cp:revision>
  <cp:lastPrinted>2014-02-10T17:57:09Z</cp:lastPrinted>
  <dcterms:created xsi:type="dcterms:W3CDTF">2014-02-05T21:09:55Z</dcterms:created>
  <dcterms:modified xsi:type="dcterms:W3CDTF">2021-09-17T16:33:23Z</dcterms:modified>
</cp:coreProperties>
</file>